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8" r:id="rId8"/>
    <p:sldId id="261" r:id="rId9"/>
    <p:sldId id="262" r:id="rId10"/>
    <p:sldId id="264" r:id="rId11"/>
    <p:sldId id="263" r:id="rId12"/>
    <p:sldId id="265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24B5836-61E0-4078-9418-4F4B7BC70C93}" type="datetimeFigureOut">
              <a:rPr lang="ru-RU" smtClean="0"/>
              <a:t>24.06.2013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8E1BEB6-6156-4C51-804D-F513FA3E1C3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ru/url?sa=i&amp;rct=j&amp;q=%D1%8D%D0%BA%D0%BE%D0%BD%D0%BE%D0%BC%D0%B8%D0%BA%D0%B0%2B%D0%B8%2B%D0%BE%D1%80%D0%B3%D0%B0%D0%BD%D0%B8%D0%B7%D0%B0%D1%86%D0%B8%D1%8F%2B%D0%BF%D1%80%D0%BE%D0%BC%D1%8B%D1%88%D0%BB%D0%B5%D0%BD%D0%BD%D0%BE%D0%B3%D0%BE%2B%D0%BF%D1%80%D0%BE%D0%B8%D0%B7%D0%B2%D0%BE%D0%B4%D1%81%D1%82%D0%B2%D0%B0%2B%D0%B6%D1%83%D1%80%D0%BD%D0%B0%D0%BB&amp;source=images&amp;cd=&amp;cad=rja&amp;docid=Ja4XezcVVA5QzM&amp;tbnid=uH0perWEcv9XfM:&amp;ved=0CAUQjRw&amp;url=http%3A%2F%2Fdemoscope.ru%2Fweekly%2F2003%2F099%2Fbiblio07.php&amp;ei=tMjHUdPIJ6Pm4QTlvICYCQ&amp;bvm=bv.48293060,d.bGE&amp;psig=AFQjCNEJsaOBu0ObjMlq0BlGhT4FmXoXHQ&amp;ust=137213372401428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url?sa=i&amp;rct=j&amp;q=&amp;source=images&amp;cd=&amp;cad=rja&amp;docid=mDnD31eaU11eIM&amp;tbnid=1Cyg3qBJHq_LFM:&amp;ved=&amp;url=http%3A%2F%2Ftvereza.info%2Fsobriety%2Fpersonalities%2Fmirolubova_ru.html&amp;ei=QNDHUYq7J-a04ATysYDACg&amp;bvm=bv.48293060,d.bGE&amp;psig=AFQjCNFk5R0uCECzkMz4T10cL9C14TMl7A&amp;ust=1372135833787787" TargetMode="External"/><Relationship Id="rId2" Type="http://schemas.openxmlformats.org/officeDocument/2006/relationships/hyperlink" Target="http://www.google.ru/imgres?q=%D0%9C%D0%B8%D1%80%D0%BE%D0%BB%D1%8E%D0%B1%D0%BE%D0%B2%D0%B0+%D0%90%D0%BD%D1%84%D0%B8%D1%81%D0%B0+%D0%A4%D0%B5%D0%B4%D0%BE%D1%80%D0%BE%D0%B2%D0%BD%D0%B0&amp;um=1&amp;newwindow=1&amp;sa=N&amp;biw=1280&amp;bih=872&amp;hl=ru&amp;tbm=isch&amp;tbnid=1Cyg3qBJHq_LFM:&amp;imgrefurl=http://tvereza.info/sobriety/personalities/mirolubova_ru.html&amp;docid=mDnD31eaU11eIM&amp;imgurl=http://tvereza.info/sobriety/personalities/images/mirolubova_a.gif&amp;w=160&amp;h=240&amp;ei=GdDHUceMFYna4QSW54GoBw&amp;zoom=1&amp;ved=1t:3588,r:0,s:0,i:78&amp;iact=rc&amp;page=1&amp;tbnh=163&amp;tbnw=109&amp;start=0&amp;ndsp=22&amp;tx=47&amp;ty=7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oogle.ru/url?sa=i&amp;rct=j&amp;q=&amp;source=images&amp;cd=&amp;cad=rja&amp;docid=UiPjTb7--rz0LM&amp;tbnid=7gaCFbWQFWjN6M:&amp;ved=&amp;url=http%3A%2F%2Frudocs.exdat.com%2Fdocs%2Findex-48528.html%3Fpage%3D2&amp;ei=fNDHUejyFMiE4AT-64HQCg&amp;bvm=bv.48293060,d.bGE&amp;psig=AFQjCNFk5R0uCECzkMz4T10cL9C14TMl7A&amp;ust=1372135833787787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google.ru/url?sa=i&amp;rct=j&amp;q=&amp;source=images&amp;cd=&amp;cad=rja&amp;docid=Sim5Dh7_Bn_qpM&amp;tbnid=Xktt4dD4nXB_IM:&amp;ved=0CAUQjRw&amp;url=http%3A%2F%2Fspravka49.ru%2Fsmi&amp;ei=DtbHUZ7GOcTd4QTey4HYBg&amp;bvm=bv.48293060,d.bGE&amp;psig=AFQjCNF3BqA6i1VuNlWmOXS1WO_b0bJ9AA&amp;ust=1372137333285036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ru/url?sa=i&amp;rct=j&amp;q=&amp;source=images&amp;cd=&amp;cad=rja&amp;docid=lhO1IALA2nz6jM&amp;tbnid=JcM1IAGUaP54iM:&amp;ved=0CAUQjRw&amp;url=http%3A%2F%2Fdzer.ru%2F3378-doma-nashey-pamyati-dk-korund-prospekt-lenina-66.html&amp;ei=XNjHUeqkM6ev4ATy9IGgDg&amp;bvm=bv.48293060,d.bGE&amp;psig=AFQjCNGFKK4w9N96g3Jab0Qi2Pd58hZMsA&amp;ust=1372137943621396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trezvstav.narod.ru/pictures/golub4big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4392487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Профессор А.Н. Маюров</a:t>
            </a:r>
            <a:br>
              <a:rPr lang="ru-RU" sz="20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4400" b="1" dirty="0" smtClean="0"/>
              <a:t>ИСТОРИЯ СОВРЕМЕННОГО ТРЕЗВЕННИЧЕСКОГО ДВИЖЕНИЯ В </a:t>
            </a:r>
            <a:r>
              <a:rPr lang="ru-RU" sz="4400" b="1" dirty="0" smtClean="0"/>
              <a:t>ОТЕЧЕСТВЕ (1960 – начало 1970 гг.)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4093051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5445224"/>
            <a:ext cx="7910264" cy="1224136"/>
          </a:xfrm>
        </p:spPr>
        <p:txBody>
          <a:bodyPr/>
          <a:lstStyle/>
          <a:p>
            <a:r>
              <a:rPr lang="ru-RU" sz="2400" dirty="0" smtClean="0"/>
              <a:t>Я.К. </a:t>
            </a:r>
            <a:r>
              <a:rPr lang="ru-RU" sz="2400" dirty="0" err="1" smtClean="0"/>
              <a:t>Кокушкин</a:t>
            </a:r>
            <a:r>
              <a:rPr lang="ru-RU" sz="2400" dirty="0" smtClean="0"/>
              <a:t> в период второго подъема трезвеннического движения в нашем Отечестве</a:t>
            </a:r>
            <a:endParaRPr lang="ru-RU" sz="2400" dirty="0"/>
          </a:p>
        </p:txBody>
      </p:sp>
      <p:pic>
        <p:nvPicPr>
          <p:cNvPr id="6" name="Объект 5" descr="C:\Users\User\AppData\Local\Microsoft\Windows\Temporary Internet Files\Content.IE5\NPB6HS3B\2.pn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632" y="44450"/>
            <a:ext cx="4053536" cy="52562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7072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25184"/>
          </a:xfrm>
        </p:spPr>
        <p:txBody>
          <a:bodyPr/>
          <a:lstStyle/>
          <a:p>
            <a:r>
              <a:rPr lang="ru-RU" sz="3200" dirty="0" smtClean="0"/>
              <a:t>Я.К. </a:t>
            </a:r>
            <a:r>
              <a:rPr lang="ru-RU" sz="3200" dirty="0" err="1" smtClean="0"/>
              <a:t>Кокушкин</a:t>
            </a:r>
            <a:r>
              <a:rPr lang="ru-RU" sz="3200" dirty="0" smtClean="0"/>
              <a:t> в период третьего трезвеннического подъема в нашем Отечестве</a:t>
            </a:r>
            <a:endParaRPr lang="ru-RU" sz="3200" dirty="0"/>
          </a:p>
        </p:txBody>
      </p:sp>
      <p:pic>
        <p:nvPicPr>
          <p:cNvPr id="4" name="Объект 3" descr="C:\Users\User\AppData\Local\Microsoft\Windows\Temporary Internet Files\Content.IE5\NPB6HS3B\1 001.pn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578" y="116632"/>
            <a:ext cx="3306614" cy="40902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7910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73216"/>
            <a:ext cx="6512511" cy="136815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  <a:effectLst/>
              </a:rPr>
              <a:t>Записка </a:t>
            </a:r>
            <a:r>
              <a:rPr lang="ru-RU" sz="2000" dirty="0">
                <a:solidFill>
                  <a:schemeClr val="tx1"/>
                </a:solidFill>
                <a:effectLst/>
              </a:rPr>
              <a:t>горьковчан "Предложения по организации всенародной борьбы за трезвость" (1972 год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)</a:t>
            </a:r>
            <a:br>
              <a:rPr lang="ru-RU" sz="2000" dirty="0" smtClean="0">
                <a:solidFill>
                  <a:schemeClr val="tx1"/>
                </a:solidFill>
                <a:effectLst/>
              </a:rPr>
            </a:br>
            <a:r>
              <a:rPr lang="ru-RU" sz="2000" dirty="0" smtClean="0">
                <a:solidFill>
                  <a:schemeClr val="tx1"/>
                </a:solidFill>
                <a:effectLst/>
              </a:rPr>
              <a:t>На фото: Я.К. </a:t>
            </a:r>
            <a:r>
              <a:rPr lang="ru-RU" sz="2000" dirty="0" err="1" smtClean="0">
                <a:solidFill>
                  <a:schemeClr val="tx1"/>
                </a:solidFill>
                <a:effectLst/>
              </a:rPr>
              <a:t>Кокушкин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 с Н.Н. Басовым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Объект 3" descr="C:\Users\User\AppData\Local\Microsoft\Windows\Temporary Internet Files\Content.IE5\KDMWOFHU\ЯК Кокушкин+ННБасов-орг Сорм радио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758" y="188640"/>
            <a:ext cx="6813657" cy="43912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6305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97192"/>
          </a:xfrm>
        </p:spPr>
        <p:txBody>
          <a:bodyPr/>
          <a:lstStyle/>
          <a:p>
            <a:r>
              <a:rPr lang="ru-RU" sz="2000" dirty="0" smtClean="0">
                <a:effectLst/>
              </a:rPr>
              <a:t>В 1970 в Тарту (Эстония), </a:t>
            </a:r>
            <a:r>
              <a:rPr lang="ru-RU" sz="2000" dirty="0">
                <a:effectLst/>
              </a:rPr>
              <a:t>по инициативе проф. Юрия </a:t>
            </a:r>
            <a:r>
              <a:rPr lang="ru-RU" sz="2000" dirty="0" err="1">
                <a:effectLst/>
              </a:rPr>
              <a:t>Мартыновича</a:t>
            </a:r>
            <a:r>
              <a:rPr lang="ru-RU" sz="2000" dirty="0">
                <a:effectLst/>
              </a:rPr>
              <a:t> </a:t>
            </a:r>
            <a:r>
              <a:rPr lang="ru-RU" sz="2000" dirty="0" err="1" smtClean="0">
                <a:effectLst/>
              </a:rPr>
              <a:t>Саармы</a:t>
            </a:r>
            <a:r>
              <a:rPr lang="ru-RU" sz="2000" dirty="0" smtClean="0">
                <a:effectLst/>
              </a:rPr>
              <a:t>, был создан клуб трезвости «</a:t>
            </a:r>
            <a:r>
              <a:rPr lang="ru-RU" sz="2000" dirty="0" err="1" smtClean="0">
                <a:effectLst/>
              </a:rPr>
              <a:t>Антибахус</a:t>
            </a:r>
            <a:r>
              <a:rPr lang="ru-RU" sz="2000" dirty="0" smtClean="0">
                <a:effectLst/>
              </a:rPr>
              <a:t>». </a:t>
            </a:r>
            <a:r>
              <a:rPr lang="ru-RU" sz="2000" dirty="0">
                <a:effectLst/>
              </a:rPr>
              <a:t>Председателем клуба </a:t>
            </a:r>
            <a:r>
              <a:rPr lang="ru-RU" sz="2000" dirty="0" smtClean="0">
                <a:effectLst/>
              </a:rPr>
              <a:t>являлся </a:t>
            </a:r>
            <a:r>
              <a:rPr lang="ru-RU" sz="2000" dirty="0" err="1">
                <a:effectLst/>
              </a:rPr>
              <a:t>Эйно</a:t>
            </a:r>
            <a:r>
              <a:rPr lang="ru-RU" sz="2000" dirty="0">
                <a:effectLst/>
              </a:rPr>
              <a:t> </a:t>
            </a:r>
            <a:r>
              <a:rPr lang="ru-RU" sz="2000" dirty="0" err="1">
                <a:effectLst/>
              </a:rPr>
              <a:t>Колга</a:t>
            </a:r>
            <a:r>
              <a:rPr lang="ru-RU" sz="2000" dirty="0">
                <a:effectLst/>
              </a:rPr>
              <a:t>.</a:t>
            </a:r>
            <a:br>
              <a:rPr lang="ru-RU" sz="2000" dirty="0">
                <a:effectLst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5719"/>
          </a:xfrm>
        </p:spPr>
        <p:txBody>
          <a:bodyPr>
            <a:normAutofit fontScale="25000" lnSpcReduction="20000"/>
          </a:bodyPr>
          <a:lstStyle/>
          <a:p>
            <a:r>
              <a:rPr lang="ru-RU" dirty="0"/>
              <a:t>     </a:t>
            </a:r>
          </a:p>
        </p:txBody>
      </p:sp>
      <p:pic>
        <p:nvPicPr>
          <p:cNvPr id="2050" name="Picture 2" descr="Главный корпус Тартуского университета. 1809. Архитектор Ю. В. Крауз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6672"/>
            <a:ext cx="4762500" cy="36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230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25184"/>
          </a:xfrm>
        </p:spPr>
        <p:txBody>
          <a:bodyPr/>
          <a:lstStyle/>
          <a:p>
            <a:r>
              <a:rPr lang="ru-RU" sz="2400" dirty="0">
                <a:effectLst/>
              </a:rPr>
              <a:t>«Аметист» - один из первых в СССР клубов трезвости. Был создан в нач. 70 гг. </a:t>
            </a:r>
            <a:r>
              <a:rPr lang="en-US" sz="2400" dirty="0">
                <a:effectLst/>
              </a:rPr>
              <a:t>XX</a:t>
            </a:r>
            <a:r>
              <a:rPr lang="ru-RU" sz="2400" dirty="0">
                <a:effectLst/>
              </a:rPr>
              <a:t> в. В Киеве по инициативе ветерана трезвеннического движения в СССР и Украине Миролюбовой Анфисы Федоровны.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8864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 descr="Миролюбова и др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6336704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7449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97192"/>
          </a:xfrm>
        </p:spPr>
        <p:txBody>
          <a:bodyPr/>
          <a:lstStyle/>
          <a:p>
            <a:r>
              <a:rPr lang="ru-RU" sz="2400" dirty="0" err="1">
                <a:effectLst/>
              </a:rPr>
              <a:t>Булька</a:t>
            </a:r>
            <a:r>
              <a:rPr lang="ru-RU" sz="2400" dirty="0">
                <a:effectLst/>
              </a:rPr>
              <a:t> </a:t>
            </a:r>
            <a:r>
              <a:rPr lang="ru-RU" sz="2400" dirty="0" err="1" smtClean="0">
                <a:effectLst/>
              </a:rPr>
              <a:t>Йозас</a:t>
            </a:r>
            <a:r>
              <a:rPr lang="ru-RU" sz="2400" dirty="0" smtClean="0">
                <a:effectLst/>
              </a:rPr>
              <a:t> – </a:t>
            </a:r>
            <a:r>
              <a:rPr lang="ru-RU" sz="2400" dirty="0">
                <a:effectLst/>
              </a:rPr>
              <a:t>ксендз, лидер трезвеннического движения Литвы и Беларуси</a:t>
            </a:r>
            <a:r>
              <a:rPr lang="ru-RU" sz="2400" dirty="0" smtClean="0">
                <a:effectLst/>
              </a:rPr>
              <a:t>.</a:t>
            </a:r>
            <a:r>
              <a:rPr lang="ru-RU" sz="2400" dirty="0">
                <a:effectLst/>
              </a:rPr>
              <a:t> </a:t>
            </a:r>
            <a:r>
              <a:rPr lang="ru-RU" sz="2400" dirty="0" smtClean="0">
                <a:effectLst/>
              </a:rPr>
              <a:t>Создатель в начале 70-х гг. </a:t>
            </a:r>
            <a:r>
              <a:rPr lang="ru-RU" sz="2400" dirty="0">
                <a:effectLst/>
              </a:rPr>
              <a:t>первых в Вильнюсе клубов трезвости "</a:t>
            </a:r>
            <a:r>
              <a:rPr lang="ru-RU" sz="2400" dirty="0" err="1">
                <a:effectLst/>
              </a:rPr>
              <a:t>Шальтинис</a:t>
            </a:r>
            <a:r>
              <a:rPr lang="ru-RU" sz="2400" dirty="0">
                <a:effectLst/>
              </a:rPr>
              <a:t>" и "</a:t>
            </a:r>
            <a:r>
              <a:rPr lang="ru-RU" sz="2400" dirty="0" err="1">
                <a:effectLst/>
              </a:rPr>
              <a:t>Шейма</a:t>
            </a:r>
            <a:r>
              <a:rPr lang="ru-RU" sz="2400" dirty="0">
                <a:effectLst/>
              </a:rPr>
              <a:t>".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16631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188640"/>
            <a:ext cx="338437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426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369200"/>
          </a:xfrm>
        </p:spPr>
        <p:txBody>
          <a:bodyPr/>
          <a:lstStyle/>
          <a:p>
            <a:r>
              <a:rPr lang="ru-RU" sz="2400" dirty="0">
                <a:effectLst/>
              </a:rPr>
              <a:t>"</a:t>
            </a:r>
            <a:r>
              <a:rPr lang="ru-RU" sz="2400" dirty="0" err="1">
                <a:effectLst/>
              </a:rPr>
              <a:t>Ажуолас</a:t>
            </a:r>
            <a:r>
              <a:rPr lang="ru-RU" sz="2400" dirty="0">
                <a:effectLst/>
              </a:rPr>
              <a:t>" - антиалкогольный клуб в г. Рокишкис Литвы. Создан в 1975 по инициативе врача-нарколога Б. </a:t>
            </a:r>
            <a:r>
              <a:rPr lang="ru-RU" sz="2400" dirty="0" err="1">
                <a:effectLst/>
              </a:rPr>
              <a:t>Вайчюнаса</a:t>
            </a:r>
            <a:r>
              <a:rPr lang="ru-RU" sz="2400" dirty="0">
                <a:effectLst/>
              </a:rPr>
              <a:t>. Председателем </a:t>
            </a:r>
            <a:r>
              <a:rPr lang="ru-RU" sz="2400" dirty="0" smtClean="0">
                <a:effectLst/>
              </a:rPr>
              <a:t>клуба являлся </a:t>
            </a:r>
            <a:r>
              <a:rPr lang="ru-RU" sz="2400" dirty="0">
                <a:effectLst/>
              </a:rPr>
              <a:t>И. </a:t>
            </a:r>
            <a:r>
              <a:rPr lang="ru-RU" sz="2400" dirty="0" err="1">
                <a:effectLst/>
              </a:rPr>
              <a:t>Войчанас</a:t>
            </a:r>
            <a:r>
              <a:rPr lang="ru-RU" sz="2400" dirty="0">
                <a:effectLst/>
              </a:rPr>
              <a:t>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1493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/>
          </a:p>
        </p:txBody>
      </p:sp>
      <p:pic>
        <p:nvPicPr>
          <p:cNvPr id="3074" name="Picture 2" descr="http://mw2.google.com/mw-panoramio/photos/small/537317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2656"/>
            <a:ext cx="5349426" cy="390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2464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369200"/>
          </a:xfrm>
        </p:spPr>
        <p:txBody>
          <a:bodyPr/>
          <a:lstStyle/>
          <a:p>
            <a:r>
              <a:rPr lang="ru-RU" sz="2400" dirty="0">
                <a:effectLst/>
              </a:rPr>
              <a:t>"Аметист" - клуб трезвости в Риге /Латвия/. </a:t>
            </a:r>
            <a:r>
              <a:rPr lang="ru-RU" sz="2400" dirty="0" smtClean="0">
                <a:effectLst/>
              </a:rPr>
              <a:t>Создан в середине 70-х гг. </a:t>
            </a:r>
            <a:r>
              <a:rPr lang="ru-RU" sz="2400" dirty="0">
                <a:effectLst/>
              </a:rPr>
              <a:t>по ини­циативе врача-нарколога, публициста и активного деятеля трезвенни­ческого движения </a:t>
            </a:r>
            <a:r>
              <a:rPr lang="ru-RU" sz="2400" dirty="0" err="1">
                <a:effectLst/>
              </a:rPr>
              <a:t>Эмилиана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Донатовича</a:t>
            </a:r>
            <a:r>
              <a:rPr lang="ru-RU" sz="2400" dirty="0">
                <a:effectLst/>
              </a:rPr>
              <a:t> </a:t>
            </a:r>
            <a:r>
              <a:rPr lang="ru-RU" sz="2400" dirty="0" err="1">
                <a:effectLst/>
              </a:rPr>
              <a:t>Брокана</a:t>
            </a:r>
            <a:r>
              <a:rPr lang="ru-RU" sz="2400" dirty="0">
                <a:effectLst/>
              </a:rPr>
              <a:t>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0913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 descr="Брокан Э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8640"/>
            <a:ext cx="2952328" cy="41764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09685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97192"/>
          </a:xfrm>
        </p:spPr>
        <p:txBody>
          <a:bodyPr/>
          <a:lstStyle/>
          <a:p>
            <a:r>
              <a:rPr lang="ru-RU" sz="2800" dirty="0" smtClean="0">
                <a:effectLst/>
              </a:rPr>
              <a:t>В середине 70-х гг. в </a:t>
            </a:r>
            <a:r>
              <a:rPr lang="ru-RU" sz="2800" dirty="0">
                <a:effectLst/>
              </a:rPr>
              <a:t>Нижнем Тагиле </a:t>
            </a:r>
            <a:r>
              <a:rPr lang="ru-RU" sz="2800" dirty="0" smtClean="0">
                <a:effectLst/>
              </a:rPr>
              <a:t>был создан клуб трезвости </a:t>
            </a:r>
            <a:r>
              <a:rPr lang="ru-RU" sz="2800" dirty="0">
                <a:effectLst/>
              </a:rPr>
              <a:t>"Исток" (</a:t>
            </a:r>
            <a:r>
              <a:rPr lang="ru-RU" sz="2800" dirty="0" smtClean="0">
                <a:effectLst/>
              </a:rPr>
              <a:t>председатель клуба - Лилия Алексеевна </a:t>
            </a:r>
            <a:r>
              <a:rPr lang="ru-RU" sz="2800" dirty="0">
                <a:effectLst/>
              </a:rPr>
              <a:t>Ушакова)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8863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098" name="Picture 2" descr="C:\Users\Александр Николаевич\Pictures\Углов, Ушакова,Красноносо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124" y="332656"/>
            <a:ext cx="6688259" cy="396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15467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369200"/>
          </a:xfrm>
        </p:spPr>
        <p:txBody>
          <a:bodyPr/>
          <a:lstStyle/>
          <a:p>
            <a:r>
              <a:rPr lang="ru-RU" sz="1800" dirty="0" smtClean="0"/>
              <a:t>В 1973 году, по инициативе активистов трезвеннического движения в СССР, был проведен в Новосибирске, в журнале «ЭКО» («Экономика и организация промышленного производства») Всесоюзный круглый стол «Экономика алкоголизма». В нем участвовали: социолог  </a:t>
            </a:r>
            <a:r>
              <a:rPr lang="ru-RU" sz="1800" dirty="0" err="1" smtClean="0"/>
              <a:t>Красноносов</a:t>
            </a:r>
            <a:r>
              <a:rPr lang="ru-RU" sz="1800" dirty="0" smtClean="0"/>
              <a:t>, демограф </a:t>
            </a:r>
            <a:r>
              <a:rPr lang="ru-RU" sz="1800" dirty="0" err="1" smtClean="0"/>
              <a:t>Урланис</a:t>
            </a:r>
            <a:r>
              <a:rPr lang="ru-RU" sz="1800" dirty="0" smtClean="0"/>
              <a:t>, экономист Сонин, медик </a:t>
            </a:r>
            <a:r>
              <a:rPr lang="ru-RU" sz="1800" dirty="0" err="1" smtClean="0"/>
              <a:t>Энтин</a:t>
            </a:r>
            <a:r>
              <a:rPr lang="ru-RU" sz="1800" dirty="0" smtClean="0"/>
              <a:t>, комсомольский работник Маюров и др.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0914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122" name="Picture 2" descr="http://demoscope.ru/weekly/2003/099/img/eko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908720"/>
            <a:ext cx="673537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12683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7"/>
            <a:ext cx="6512511" cy="2139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001736"/>
          </a:xfrm>
        </p:spPr>
        <p:txBody>
          <a:bodyPr>
            <a:noAutofit/>
          </a:bodyPr>
          <a:lstStyle/>
          <a:p>
            <a:r>
              <a:rPr lang="ru-RU" sz="3200" b="1" dirty="0"/>
              <a:t>ПЕРВЫЙ ЭТАП. </a:t>
            </a:r>
            <a:r>
              <a:rPr lang="ru-RU" sz="3200" b="1" dirty="0" smtClean="0"/>
              <a:t>1858-1860 </a:t>
            </a:r>
            <a:r>
              <a:rPr lang="ru-RU" sz="3200" b="1" dirty="0"/>
              <a:t>годы</a:t>
            </a:r>
            <a:r>
              <a:rPr lang="ru-RU" sz="3200" b="1" dirty="0" smtClean="0"/>
              <a:t>.</a:t>
            </a:r>
          </a:p>
          <a:p>
            <a:r>
              <a:rPr lang="ru-RU" sz="3200" b="1" dirty="0" smtClean="0"/>
              <a:t>ВТОРОЙ </a:t>
            </a:r>
            <a:r>
              <a:rPr lang="ru-RU" sz="3200" b="1" dirty="0"/>
              <a:t>ЭТАП. </a:t>
            </a:r>
            <a:r>
              <a:rPr lang="ru-RU" sz="3200" b="1" dirty="0" smtClean="0"/>
              <a:t>Начался </a:t>
            </a:r>
            <a:r>
              <a:rPr lang="ru-RU" sz="3200" b="1" dirty="0"/>
              <a:t>в мае 1885 </a:t>
            </a:r>
            <a:r>
              <a:rPr lang="ru-RU" sz="3200" b="1" dirty="0" smtClean="0"/>
              <a:t>года. Завершился в 1917 году.</a:t>
            </a:r>
          </a:p>
          <a:p>
            <a:r>
              <a:rPr lang="ru-RU" sz="3200" b="1" dirty="0" smtClean="0"/>
              <a:t>ТРЕТИЙ </a:t>
            </a:r>
            <a:r>
              <a:rPr lang="ru-RU" sz="3200" b="1" dirty="0"/>
              <a:t>ЭТАП. </a:t>
            </a:r>
            <a:r>
              <a:rPr lang="ru-RU" sz="3200" b="1" dirty="0" smtClean="0"/>
              <a:t>1927 – 1932 гг.</a:t>
            </a:r>
          </a:p>
          <a:p>
            <a:r>
              <a:rPr lang="ru-RU" sz="3200" b="1" dirty="0"/>
              <a:t>ЧЕТВЕРТЫЙ </a:t>
            </a:r>
            <a:r>
              <a:rPr lang="ru-RU" sz="3200" b="1" dirty="0" smtClean="0"/>
              <a:t>ЭТАП. 1965 – н/время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2802904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97192"/>
          </a:xfrm>
        </p:spPr>
        <p:txBody>
          <a:bodyPr/>
          <a:lstStyle/>
          <a:p>
            <a:r>
              <a:rPr lang="ru-RU" sz="2400" dirty="0" smtClean="0"/>
              <a:t>Весной 1973 года в Горьком (Нижнем Новгороде) в СССР состоялась первая трезвая комсомольско-молодежная свадьба. Затем было очень много последователей.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0913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6146" name="Picture 2" descr="C:\Users\Александр Николаевич\Documents\Фото служебные\Трезвая свадьба Маюровых (20 апреля 1973 года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992" y="170458"/>
            <a:ext cx="5520287" cy="415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2665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97192"/>
          </a:xfrm>
        </p:spPr>
        <p:txBody>
          <a:bodyPr/>
          <a:lstStyle/>
          <a:p>
            <a:r>
              <a:rPr lang="ru-RU" sz="2000" dirty="0">
                <a:effectLst/>
              </a:rPr>
              <a:t>Для активизации трезвеннического движения в 70-е годы немало сделали средства массовой </a:t>
            </a:r>
            <a:r>
              <a:rPr lang="ru-RU" sz="2000" dirty="0" smtClean="0">
                <a:effectLst/>
              </a:rPr>
              <a:t>информации и в частности Всеукраинская «Рабочая газета» (журналист </a:t>
            </a:r>
            <a:r>
              <a:rPr lang="ru-RU" sz="2000" dirty="0" err="1" smtClean="0">
                <a:effectLst/>
              </a:rPr>
              <a:t>Смага</a:t>
            </a:r>
            <a:r>
              <a:rPr lang="ru-RU" sz="2000" dirty="0" smtClean="0">
                <a:effectLst/>
              </a:rPr>
              <a:t> и активист трезвеннического движения Миролюбова)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16632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AutoShape 4" descr="data:image/jpeg;base64,/9j/4AAQSkZJRgABAQAAAQABAAD/2wCEAAkGBxMTEhQUExQWFBUWFxwXFxgYGB0VHBsdGB0cHBwcHBccHyggHx0lHBwdITEhJSksLi4uGB8zODMsNygtLisBCgoKDA0MDgwMDisZFBkrKysrKysrKysrKysrKysrKysrKysrKysrKysrKysrKysrKysrKysrKysrKysrKysrK//AABEIAMAAgAMBIgACEQEDEQH/xAAcAAABBQEBAQAAAAAAAAAAAAAEAgMFBgcBAAj/xAA5EAABAwIDBQUHAwMFAQAAAAABAAIRAyEEBTEGEkFRYRMicYGRBzKhscHh8CNC0RRS8SRicpLCM//EABQBAQAAAAAAAAAAAAAAAAAAAAD/xAAUEQEAAAAAAAAAAAAAAAAAAAAA/9oADAMBAAIRAxEAPwDaaYTkplzwEouQeqFebouOSQYQONXSUPVqRdRuIzukwhrnjeOglBKmqE5SKrOP2qwtCO0qtDv7d4E+iDG3dJ16bH1BzaRfwvKC5vcuAqn0tuKDjDt+lGu+2APEqw4TNqLmhwqsIPHeH8oJJpXd5DF4NwZHqvMF5CB8Ja4vFB1eJXAF1AOTKS5q9TXqtSAg6LKD2t2jp4Kg6q+8Wa0auPIKTNYar5w9pubnEY6oZO6zuNGoAGvqUElnXtTxdazGtpieG87y0hU3HZrXquLnvcTPW3hZN06QESOB4LzsKAJ1QDmoeMn1UhhM0rCwqvaByJHyUcaJvA+CU6gRqIQTFOswe9UdcXgklP0sXT/b2k8z/EgKug/JPUqzRr8yg0nZvM6jXt7Krp+3tLHoWgkfBadsztSKhFOtFOodGk2PVpOvh4L5/wArx4DwZJiNXBvyCv4cMXThrt0tANoHheZ9EG2sqJ0FYbS2izHCMawuNQgzfvQOROplaVsltP8A1LP1A1rwYIaZEnTwJ5ILO4rjSuEriAKlUM3T2+NE0ynCZhxMgQgZzevuscdAGkyOFlmOy2wAq/rYmSXEu3T1vz1WnYx4LC3mYP1TlJlkEBV2NwsWphReW+zXDAl1aXyZ3fdaPKbq9ALwCCvP2OwW6QKDL20VJz/YBgJdSYWjXum48jqFrDqaHraIPmraDIXUnWFo4fdVwyF9P5jlVGoD2jQbLG9tNnWUnONMmP7TFvOUFKo1iOJCksHnD6fuuIvOiAcwgiRr4HRc7K0x5wEGgZVtAcQ1wrO3RIJc0EOcB+2ZgePVDYfaf+jJdQdO8SHM3ZEAyO8XfIKt5HSO97rSDa+6fUFGZrlDqMOcWHeu1rRH+EG4bIbc08SGNf3KhsQefD1V2C+Ysra8U61QkMNFvdPGQbcV9IZZii+lSc8Q5zGlw6kCfig6XIV9QoKnibeJUiwiEAVakA4evqiqZsonH5zRZULXVGNIGhcB9Udh67XNBBBB4gg/JAUHpbHoYRKRXxdOmO+5rfEgIDHVUy8qPqZzS4GRzF0+ysDcGyBOJdZZLt/U7xB/j48lrVZsiyoe2eTOqtMagG3P4oMgqHvaeI59R1SKYGosfzovY6i5jy1xuOaGLyTr8UErgaoDrwYPEx/5Ku2T4fD1uypgh9Sd99ybNuASRxPyKzdoJ5a8VZNm8TUpONQA7ukgTrqgtex2S9ti90kbjXb72gn9psCPH6raJIWRezrPQcweAzdbUYeGm7B1WtNdKCNLAOHwRbHW0gpFRttEDSe4E7yCn5nhcGA92KILnOJ3nEg6m3gmsgrsw/8A8XGpRPid3wOi9tRsv/UkVHGSCSG3i/OOKTkezr8M0saQ4PdPek7vhbqUF9p1ZZI4iVS9qHsLhva+tlZKlUsaGjgFXnYUValVzvfjdbMEQeQ4IEZDnuFa3s6ccyND4lShIfLqLt1/nHmFWhsMx7ml4a4NsACG+vdKsNDZdgqF7P0zYQ3S3kgNwOPfvbtRsO4EXa7wKlxRa8XAPBN4bAwOZ5olpj8+yDKPaBswRLhdomDx+ay59Eg8j4/db7t3iP04jW35ZZBVwTqru6NOTSfogh2aSOcRKt+Pxe9lzXAEbjgxwECGn3Tbrr5KOyzKe0qhgEniIIVy2zohmCqN3WNjstLRJiNNbXQQnssdvYowDIYeM2MStzpOssZ9ljWtxTrATTt5RPzC1j+ogwgXXrQRfVNYp/dJQdJ5Ouk80ViQDTMckAxxAiI/PRN0wSd4iI0v6lcpU+KHp53TbvMJALZBB5IFUseHPg2I1un62D/c10+arVHNMM6qYcXPJvutLo5aBGZfmU1HhpJaNbWHSfzRBO4be4lSdIx1TWHLXC6RiKoA+33QPvxAF0NiMUIn8+Sja2Mjj+eqZqVAWm/w+6CF2sq9puCLAEnX+FD7JNa1zg9tnkNPO8i1kU8F1YCddbDT1R2IyQPqNo0yWkt3nOAHdGk+JugTsZlrHUu05vInQ90whvabXpsZSpi5J3yByYIbPi5x/wCqtFejTw1FxBFNtNsuMWjj5rGs7zd1c1cSbb5FOkCJhjb/AMT4oJjYDEH+ptwa6fO5+K1nDkmCRwWJ7AP/ANSTp3Yt/lbJkxLhAPmf8oCcUzS6UXHs3TxBTtJu80SNF7FMkRMIIduLhsoN+X0qzg5zRJsTCcbhv1C2ZAuFDY7Ma9GsKbWsaHTDnmAgtGByulTbusEDkES2m0CIjoAqw3GYt0Q/D0wRM728D0Q9bMsS1rZq0SXNJi9oi0iboLVhK+6S306pVWvPgqlkmJxNRwdVphrSNd64nhEfGVZ3UefFAHVbxTLTvWMoyrSEJipV3IIgygE7FrXl3TWyb2WzWW16+6TvOMHu+5TFvqfNDZtWL2FrTBcIJ5Tx8l3FBuHwGILbNZRLG+kT5ygo21m2r8f+m1pp0ZmDEu5TbToojMaYcykxv7QZ01PkhcHRaGy4GehHorDluV0nNkvIPKAUBns/wbe3LoIABA6kRPBa/ltMDoqPs9lPZmYieg4q6Aw2yBypiQ1skJOIqbwgCJQ+ZtMiIhNYXe3roGa9J1N7XHQ29PNRua4cVSCTEEidfr0VgzSmXUzAki48lFYFwfy/z5oItmEu27TB0j7o2llbJnUzyt81MMwbTFvz1Rb6IA/P5QRzmwI+n3T9XEQL8kHiqxaRf89ULicWDAkIH62JMEmw4KIxFYnRKzPGNa0m2nRVxmOG6XQL2H14ICcM11So1gmNXKY23pRgXME95zR8ZTey+FiXkXdHwR+fkOa1hAIJIv4HogzI5e9gEDukTrPG6uOzeXUhqTwMk6HkncxyhjA1zRAI0m1xfhwIlRlTCOp02uGht87afkIL6KH9vneUfEABQWzdd273h+eimcG8uf0QOlu8SeWiYNIgyUTgp3br2MY1wIKDlOry/PgojHYAUiatNpg3e0RbqBHqETuFvOEBm21FLCQ101Kp92kyC4+N7DqUCsPnTTEEeZ+y9jM9DWmTB8VAYjBnEN7WBTqmS4MPE/NU7M8DiWnvBzhOoKCezjaoCzTLuhUe/MagG84+AUTgcE8mGU3A8/vCslLJXfva4/EIK7j8yqVTAk2ufwKUyLJ3ucN/yE/OynsPlrZgNAtrA/hWLLsM1gQcpUxSZFyANBxTVan2jQYIIIMceosnDVLnlouedoCk8NhYsPNBXa+Y0Hk0g/dqN/aRB8YOo8ELQpmq3c3fdcCLfSFa832Nw+LYG1JkXa9sBzfA/RUfNqWPym7g3E4abVI3SOjuR66ILdgKG5Yi3h08FKUm7okKp5Vtlhaogu7J/wDa6I8nRCstJ5dTBbBB4gg/GEBVV+54KKzLOqOHBdWqBg1E6nwGpVL2r9pzL08I3eOnaOsB/wAWxfxKzDF4upUcX1HOe46lxn6INFzHbnE4yr2GCHZtP7yO9HP/AGhSuW7PNoN13qrvfqOuSfXRZpsxnRwtdtTVujxzB8ltJqtqND2mWuEgg8D5IBstcQSOE/nFTVPCNdeB+eaj8JhtSpFvcjkg47LY92PRcNBw6fFSTHyEoPQV6rh3k2BHkpGnlrt3vE9ZUjTN0nHVe6UES1raYhoknipjAssJVYoMLqlz1gfUq2YEWiEB1JqrPtMzQUcBVFpq/ptB68fRWMWWM+1fOe2xLaQHdogz/wAnR8hHqgoT7FH5bmlaiQaVVzNLAmPTRB1W30+aVT/Nf5QRe7fVdA6ri8PFB5oWhezfaGP9LVNtaZJ9W/UKgthcFoIMEXHCPNB9G4WnARgYIgqk7CbRjE0t1xHasjeHMcHD0VwptMWQF4dq66mQdbJmm8jgi2VpQcFKyHx1OWxIE/nNSDXyvVcOHRfRBGYDLGtvMnn+FSNKlCfYIsF1yCG2ozQYfDvqO/aCY5ngPMr55q1S9znuILnEucep8lovtkzqX08Kw2b36l+P7R8z6LP6TJF0CCJJ/n7JTNfunKjANAm3a+iCJP5qusB5/NNOJBXQ/wDJQPQefDml+aH7bx05pztOp9UB2U5k/D1W1aZ7zT1gjiDfRb3s5nFPFUW1aZ11E6Eagr503us+antjdpXYKqTJNN5h4nloRfVB9DNaEplISonJc4ZWph7SCPFSrcU1AU1oCUShBim80r+sb0QFNCEzbHsw9GpVeYaxpcescNeOiS/MqY4/BZT7Wtqg/cwrDbe36luXui/W/kEFCx+NfWqvq1DLnuLj53gd7QaLtOpOh/P+yCY8J2lUA4+GnRAbva87fmq8WQ6100a0/wCQvCoAb38LoP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 descr="http://tvereza.info/sobriety/personalities/images/mirolubova_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8396"/>
            <a:ext cx="2520280" cy="378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352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369200"/>
          </a:xfrm>
        </p:spPr>
        <p:txBody>
          <a:bodyPr/>
          <a:lstStyle/>
          <a:p>
            <a:r>
              <a:rPr lang="ru-RU" sz="2400" dirty="0" smtClean="0">
                <a:effectLst/>
              </a:rPr>
              <a:t>Горьковская комсомольско-молодежная газета "Ленинская </a:t>
            </a:r>
            <a:r>
              <a:rPr lang="ru-RU" sz="2400" dirty="0">
                <a:effectLst/>
              </a:rPr>
              <a:t>смена" (г. Горький</a:t>
            </a:r>
            <a:r>
              <a:rPr lang="ru-RU" sz="2400" dirty="0" smtClean="0">
                <a:effectLst/>
              </a:rPr>
              <a:t>). </a:t>
            </a:r>
            <a:r>
              <a:rPr lang="ru-RU" sz="2400" dirty="0" err="1" smtClean="0">
                <a:effectLst/>
              </a:rPr>
              <a:t>Кокушкин</a:t>
            </a:r>
            <a:r>
              <a:rPr lang="ru-RU" sz="2400" dirty="0" smtClean="0">
                <a:effectLst/>
              </a:rPr>
              <a:t> Я.К., </a:t>
            </a:r>
            <a:r>
              <a:rPr lang="ru-RU" sz="2400" dirty="0" err="1" smtClean="0">
                <a:effectLst/>
              </a:rPr>
              <a:t>Ляпидовский</a:t>
            </a:r>
            <a:r>
              <a:rPr lang="ru-RU" sz="2400" dirty="0" smtClean="0">
                <a:effectLst/>
              </a:rPr>
              <a:t> В.Г., Маюров А.Н. и другие.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16632"/>
            <a:ext cx="6400800" cy="7200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196" name="Picture 4" descr="http://rudocs.exdat.com/pars_docs/tw_refs/49/48528/48528_html_60d4f41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8640"/>
            <a:ext cx="2929905" cy="423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971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25184"/>
          </a:xfrm>
        </p:spPr>
        <p:txBody>
          <a:bodyPr/>
          <a:lstStyle/>
          <a:p>
            <a:r>
              <a:rPr lang="ru-RU" sz="2400" dirty="0" smtClean="0">
                <a:effectLst/>
              </a:rPr>
              <a:t>Газета «Южная правда» </a:t>
            </a:r>
            <a:r>
              <a:rPr lang="ru-RU" sz="2400" dirty="0">
                <a:effectLst/>
              </a:rPr>
              <a:t>(г. Николаев</a:t>
            </a:r>
            <a:r>
              <a:rPr lang="ru-RU" sz="2400" dirty="0" smtClean="0">
                <a:effectLst/>
              </a:rPr>
              <a:t>). Страница «Уроки трезвости». Руководитель проекта Рязанцев Виталий Александрович, нарколог, публицист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42922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9218" name="Picture 2" descr="C:\Users\Александр Николаевич\Pictures\Рязанцев В.А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323850"/>
            <a:ext cx="5832648" cy="418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1979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369200"/>
          </a:xfrm>
        </p:spPr>
        <p:txBody>
          <a:bodyPr/>
          <a:lstStyle/>
          <a:p>
            <a:r>
              <a:rPr lang="ru-RU" sz="2400" dirty="0" smtClean="0">
                <a:effectLst/>
              </a:rPr>
              <a:t>Газета «Ленинградский рабочий», журналистка </a:t>
            </a:r>
            <a:r>
              <a:rPr lang="ru-RU" sz="2400" dirty="0" err="1" smtClean="0">
                <a:effectLst/>
              </a:rPr>
              <a:t>Дурасова</a:t>
            </a:r>
            <a:r>
              <a:rPr lang="ru-RU" sz="2400" dirty="0" smtClean="0">
                <a:effectLst/>
              </a:rPr>
              <a:t> Т.Б., активист трезвеннического движения Федоров Ю.Н., </a:t>
            </a:r>
            <a:r>
              <a:rPr lang="ru-RU" sz="2400" dirty="0" err="1" smtClean="0">
                <a:effectLst/>
              </a:rPr>
              <a:t>Супицкий</a:t>
            </a:r>
            <a:r>
              <a:rPr lang="ru-RU" sz="2400" dirty="0" smtClean="0">
                <a:effectLst/>
              </a:rPr>
              <a:t> Г. и другие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16631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42" name="Picture 2" descr="C:\Users\Александр Николаевич\Documents\Фото служебные\Супицкий Г. и Федоров Ю.Н. (Ленинград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48"/>
            <a:ext cx="6455677" cy="411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514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296144"/>
          </a:xfrm>
        </p:spPr>
        <p:txBody>
          <a:bodyPr/>
          <a:lstStyle/>
          <a:p>
            <a:r>
              <a:rPr lang="ru-RU" sz="2400" dirty="0" smtClean="0">
                <a:effectLst/>
              </a:rPr>
              <a:t>Газета «Высокогорский горняк» </a:t>
            </a:r>
            <a:r>
              <a:rPr lang="ru-RU" sz="2400" dirty="0">
                <a:effectLst/>
              </a:rPr>
              <a:t>(г. Нижний </a:t>
            </a:r>
            <a:r>
              <a:rPr lang="ru-RU" sz="2400" dirty="0" smtClean="0">
                <a:effectLst/>
              </a:rPr>
              <a:t>Тагил). Главный редактор Ушакова Лилия Алексеевна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16632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1266" name="Picture 2" descr="http://rudocs.exdat.com/pars_docs/tw_refs/49/48528/48528_html_4e8e30f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042" y="188640"/>
            <a:ext cx="6285658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2493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97192"/>
          </a:xfrm>
        </p:spPr>
        <p:txBody>
          <a:bodyPr/>
          <a:lstStyle/>
          <a:p>
            <a:r>
              <a:rPr lang="ru-RU" sz="2400" dirty="0" smtClean="0"/>
              <a:t>Клуб трезвости при газете «Магаданская правда». Главный активист трезвеннического движения Кузьмина Людмила Алексеевна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flipV="1">
            <a:off x="1143000" y="685801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AutoShape 2" descr="data:image/jpeg;base64,/9j/4AAQSkZJRgABAQAAAQABAAD/2wCEAAkGBhQSEBQUEBQVFBUSEBUYGBYTEhQUFBgYFxUYFRUUFRUXHCYeGBkjGRgWHy8gIycpLCwsGB4xNTAqNSYrLCkBCQoKDgwOGg8PGjUkHyQsKTIqKi0wLiwsKiwwMi8pLCwsLCwpLywsLCosKS80LCwsLywpKTUsLC0pLCwpLCwqKf/AABEIAJIBEQMBIgACEQEDEQH/xAAcAAEAAQUBAQAAAAAAAAAAAAAABAIDBQYHAQj/xABHEAACAQIDAwkFBgMFBgcAAAABAgMAEQQSIQUGMRMUFSJBUVOT0TJhcYGRByM0c6GyQlLBFkNUdLEkJWNys/EXMzViZYLh/8QAGgEBAAIDAQAAAAAAAAAAAAAAAAEGAgMFBP/EADERAAIBAwIEBQMCBwEAAAAAAAABAhESEwNRBCExMhRBYXHhFVKhQpEjYoGxwdHwIv/aAAwDAQACEQMRAD8A7CLzMdSsSsV6pszkaN1hqFBuNNSQezjdGyIfCQ+8orH5k6mvNjj/AGeL3xIfmVBJ+pqZWyUmnRGmEFJKUlVsidEw+FH5aelOiYfCj8tPSpTNbjVmDHxupZHVlF7lWBAsSD+oP0qLpbmeOGxb6Jh8KPy09KdEw+FH5aeleYXbEMhyxyxubcFcE/Sq8ZtGOIAyyIl+Gdgt/hepun05jHDYp6Jh8KPy09KdEw+FH5aelVwbQjdC6OjIL3YMCotxueyoX9qsJ/iYfNX1pWb3GOGxK6Jh8KPy09KdEw+FH5aelWJN5cKpIbEQi3G8i+tXcDtmCYkQyxyEDUI6tb6UrPrzGOGxV0TD4Uflp6U6Jh8KPy09Kjf2pwn+Jh81fWpyY1DHygdSmUtnDDLYcTfhajc11qMcNi10TD4Uflp6U6Jh8KPy09Ki/wBqsJa/OYfMX1rIjELkz5hky5s1xlta978LWo3NdajHDYsdEw+FH5aelOiYfCj8tPSoo3qwlr85h0/4i+tVneTDZsnOIc1wLcot9dR2+8VP8T1GOGxf6Jh8KPy09KdEw+FH5aelWZd48MrlGniDhspUyKCD3Ed9TJ8SqLmdlVR/EzAL9TpUVn6jHDYs9Ew+FH5aelOiYfCj8tPSrA3kw2UtziLKCLnlFsL8L61cg25A6NIksbJGLswcEKAL3J7BaldT1GOGxX0TD4Uflp6U6Jh8KPy09Kqwe04pgTDIkgXiUYNbt1tUJt7MIOOIi8wUrP1GOGxL6Jh8KPy09KdEw+FH5aelOlYeTEvKpybcHLqFPwNQ/wC1uE/xEWn/ALxRPUe4xw2JnRMPhR+WnpTomHwo/LT0qRFKGUMpBDC4INwR3iq6i+W4xw2InRMPhR+WnpTomHwo/LT0qXSovluMcNiJ0TD4Uflp6U6Jh8KPy09Kl0pfLcY4bETomHwo/LT0p0TD4Uflp6VLpS+W4xw2InRMPhR+Wo/pVmWMwDOpJjHtIxLZR2uhOunEjhbhbtyNeOtxY8DUqb8+Zi9OP6eTKOXXvH1pXMOdv/Mfqa8rofT/AOY5P1ZfadJ2R+Hh/Jj/AGCpdRNkfh4fyY/2Cpdc6fczr6fYvZHHN49uS4nFNZnZY3NokuVsjEE2A1FgDf8A0Fa5g9qvAY2RnjBEinIB12zkWK6DL7v+9ZKHDmHEuJCfuROGyDW3XFr95zAk9xqjHXOHALAFWJN2AFiFVSqcSwKtrYD43rsRSSouhuLuFlLHNGSjJHygy9mUBjlIPYL/AEqvauLkxF8RK1yWCDTQWUkAd3snT4mpu4EQbFRhwCCrAgjqkMpJFj2WNbD9o2y4ocNGIUCAzE2XTXIQDWuU0tRRINck21yezBCp1xGJYG38iKpI+ZKj61r+1dmth2USEXeNZBbubNa/0vV/GRnk8Pa5PXsLE65//wAFWNr46WYhsR7SqqL1MnVW+UWsO861tiqPl61JK9oyKZmU9rJ2d6rrWfn2PNs/DvISo5zGI0KnUBusx9xy3HzrXtoJ9/786ftWt3+06/N8GOzI3DvyIB/WsJPnGO5Bp209mmFIna1pkYrYG9lIU3+ZrccftLk9hwov9+xT/wCuYs36C3zrUNtY2WSOITf3aFUBTJYaEjhrwFZfbOKU7PwMYYFlLllvqAx6pPcCL0km7a7/AOwYnauzuQEee330ecADgM2XXX3VuW9G1Smy8LChsZ0F/wDkWxI+ZKisHv7PG5wwidXCYUKcpuAc17adte7xS50wWQ5suEt1etZg+osO3QaVj32t+oMXj9lmB1V7XeJXFu5rgX9+n61bxcY5yCf5oz3D2VqTj8dLK4ab2giqOrl6q3sLd2pqzjo7z2/myDh3qtbVXzBK2wyyY+QoVYPiFsRqDqouCONV7c2nJjZwASVDZI47mwA0vYcWPfx1tUd8EYMTkY5jFMguL2OqtU7YbjDY9eX6oSUhjb2bm4J93A1jySqvJcgXto7ny4bDO8uWzmMWB1BuTY17u5tFIcDjA5F5UyIvaxZSug7he5rct/sSj4E5GVhykZ6rBtLnXStAwWxVkws8tyGgykdxBIBHx1uD7q0wlfCs9wZHBzNhdlzMOq2JcRqRobWOcj4Lp7j8KwWL2Q0SRs9rTIxW3YFIU3+f+lZLbu2GxGDwyt7ULuhsPa0XIbDttUPG4uV1QT3tGhVAUC2Glxw17K2wT67t1BXjy5TDqTZBEMl9F1Yhz3ce34V5tXYbYaQRyWuyK9hwsxNgffpWxY6SEbJhWRc0jFuSsbFdesxP8vC47dPiNdxfKfd8qSbRALfjkDMAPgDcf9qQk3+Qdd3c/CQ/lLWSrG7ufhIfyxWSrkz7mQKUpWIFKUoBSlKAUpSgOTUpSrQUc6dsj8PD+TH+wVLqJsj8PD+TH+wVLqsz7mXTT7F7I1XeXcSLEsZEPJyt7R4o+gAzLfjoNR871gMJ9mkue8siHq2v1jfja9jcj3aVydcFJPimjiuzvNIFGa1znbSruxI2THRI1wyTlSMx0K5gRx7xXWWhOMaKf4+Tadg3a3Lmw+ISRyhC3vZtdQdbWrM77bvSYuJFiKgpJmObTTKRpXztg43d1SMnMxAHWI1+N62zc/bWKwO0lhkZ/wDzOTlidyy6jiNSARoQRWOpw8q3qXNenyDeW+z2fkYrFBJFOW1Y2KELp8bj9TUje/cebFypJGY1+5RWBNrMpYnhxHWrne9m0Z9qY6ZoAXjgDBADYCNCcz8f4iC3wt3VhN3XPLHU/h5+0+E1THSnS5y57U3/AKg6Zifs1xDOWBjuSp9ruAFv0raN7d1nxWEiSMqskRQgnhouVhcfX5VwLZmzpsQ+SBWd8t8obWw4nU1uX2SbSxC44RIzNE1xIhYsgt/EOwEWOo41GrpTSuu5x9PkG9b07mT4mPD5citHEVcE9py6jTXhWCx24mKJjUIDljRSwYEXGh7RWL+0/Hy43aa4TD3bkFyhQ1gZHszn6ZF+vfWrbso8e0YUYkMmIykZjoy3BF799NOE7K18q0p8g6HjvsvmWLMjrI4AunD45WOny/WpOG3HnbDxaBJYZmJDEWZSFOhF+0f61jfti3geSaPAQE9jyAG2ZjrGh9wAzH4r3VzLFYWSGYxygq6MAykm4Ohtx7jU6UNTUim5fj5B3LeXc6bETLIhQfcopBPBgWJ/1rFzfZ3iDKHBTTLpfXQAW4e6ugbKP3EV/CXj/wAoqVXgWvOPJEHPdrbgzyYl5VZMrOGAJIOgGn6Vmt4dx0xIDq3JyhVBYC6tYWGYfpcVtFKxzz5egOcwfZ1OqyDNH1stjrrY3qbszcmaPDYqJmS8yAKQTa4N9fpW80qXxE2DnUX2dzc3dCyZ+VV0NzbgQwP6H5Vkt4N0ZsQmHsUVooirAnQk2sQflW50pnnWoOfTbiYhhDdktEmW1z/OWJ4dulTt4ty5JpEaIoFSFEsbj2SfWtzpTPOtQQ9kYUxwRo1rqgBtwqZSlaW6uoFKUqAKUpQClKUApSlAcmpSlWgo507ZH4eH8mP9gqXUTZH4eH8mP9gqXVZn3Mumn2L2R86bmH/fEX+ab/qGosf/AKq3+dm/e9bLuzuTjYdpxyyYdwi4kktoRYuTfTstVtNwccNoGUwNk51I2YFT1WZyDx94rtPUhc+fkbjTNis4niMQBkDjKG4ZraXrqGzvs8kw8OJxuMbPiBBNIBoevkZszH46/LsGh1fYX2f46PEwtJhnCpIpY6GwHboa7xjcKJYnjbhIjKfgwKn/AFrRxWvRpRfuQfNu7e9DYMS5I1czRGO7MwygggkW4nWo+72kp/y83/SYV0fcncaSOLFRYzCguEfkXZVILZSvVbsubEX761fYu4GPSTr4ZxeGRbm1szRkC5vpr216Mum3L/qgxG6Ww5MXPyMUnJl4zc62K9oNuyt7+yXayYfEy4KaNFmDsolU3uUNmQnh7wRxsAeArUE+zjaP+GcfMD+tZfZn2bYuKLETSoUKYaXKq9Z2JQ2Chdb1Gs4TTTl1/uCduSnK7wYhzrlmnP0Ygf0rXMGv++yP/kJP3tVjYu5WNxLEQxupHEuWj495NUbY3JxuFcCWFyW1Dx3kU9/WXgfcdalKNzV3lSgJ28m2DDtrETFQ5jxTWViQCF6qgka2sKwe2drHFYp52UKZZAxVSSBwGhPwrouztzZeko5pIDNhsRFGXLAMAzIA1wdbhhx99Ybev7PsWcfM2HwrciZQUyBQuWw4AfOohqaaaXp1/wAEnbNk/h4vyk/aKl1G2YhEMYIIIjUEHiDYaGpNcR9TEUpSoApSlAKUpQClKUApSlAKUpQClKUApSlAKUpQHJqUpVoKOdO2R+Hh/Jj/AGCpdRNkfh4fyY/2CpdVmfcy6afYvZClKVibBSlKAUpSgFKUoBSlKAUpSgFKUoBSlKAUpSgFKUoBSlKAUpSgFKUoBSlKAUpSgFKUoDk1KUq0FHOnbI/Dw/kx/sFS6ibI/Dw/kx/sFS6rM+5l00+xeyFKUrE2ClKUApSlAKUpQClKUApSlAKUpQClKUApSlAKUpQClKUApSlAKUpQClKUApSlAKUpQHJqUpVoKOdO2R+Hh/Jj/YKl1jdlT/7PD+TH+wVK5xVbnF3MuWnJWL2JFKj84pzisbWbLkSKVH5xTnFLWLkSKVH5xTnFLWLkSKVH5xTnFLWLkSKVH5xTnFLWLkSKVH5xTnFLWLkSKVH5xTnFLWLkSKVH5xTnFLWLkSKVH5xTnFLWLkSKVH5xTnFLWLkSKVH5xTnFLWLkSKVH5xTnFLWLkSKVH5xTnFLWLkSKVH5xTnFLWLkSKVH5xTnFLWLkSKVH5xXonpaxcjltKt8rSrMUqhvOzMR9xF+TH+wVI5zWB2divuYvyk/YKkc6rly0uZ3o69EjLc5r3nNYjnVOdVGIy8QZbnNUy4yyk3Gik6mw0F9T2CsDJt6JVZzImWPRiGDZTewBC3N76WqjD7wxOmbOApJAzkJmANiwDalbm1MJOZkLB/aKzpmaJF/2eKQXkIF5JeSuTY/dLfMX4+6q8bv88YFkgc8u0ZZJiY2tGJA0ZsLgXytfgbcanDacItZohnuFsU62tio79dLUbGwgiMmK4GiHJoOOi9g7a2Y417TLxC2Ism/pyK6pGBzaOVlklKu+csDHhxl67AqRftJA7b1JbeyQysqLDZZnjEbz5MQWVSQwjItZmAAF72N6dLQmxzxHLqDmQ5ey4P8ADVTbQityhaPu5S6fTP8A0vUY1sM62MYd/pgkjtHh8sTKrFZ2YBi8a2IC3PtsRYG/JtUtt7JJMLipFAiaGVUUBg7jrR3MgtZSQ1ra217RUhsdEvExroG/gGnY314GqZsRDIDGxQh2sVzKCWBDWNjcnQHvqca2HiFsebxb4th5WSMQuETM+eVlZLyIiqQAbXEgIvxAaocP2gMZ3QrCFjxAjJExzOGl5LPELWbLbM1+A+tZJMbG5bKUc3s1srG/YGt/WqMVPEotLyahgw6+Rb3FmAv3jQ1C040pQLiF0oYofaM+SRrYayKpGWd2uDiDBwC34DPpxBFTW3skkwuKdQImglCKAwZxrGSXFrKSGtbW2o4iq1mgBQjkQcuWMjILjTRe/wBlfoK9xOLgYNG5j63tLmUE2ObUAg30vU447DxC2I+9e90mHxSLHlCRqzOjsByoKSEKnVJuDHYEH2mUEVeTfe+N5CyBGeRA5fKwdEzEMp94K6D4E1TjXw0rRySmNmjOdGLjTX2hY2IuKvrtCEtcNEWY2uChYkDhfiTamNU6DOqdCBszfyaZGZYoVKqp685AKmTK0o6usKre7XvdbWGlUxfaG4WB5kiWOZ7Zo5S5C8mHYhbXJVjlI7++sh0nDb24rW/mS1ibfQmq1xcebKOTzDXKMmYdtwvEUxx+0eIWxThN5HlXCP1V5bEzK4Rs6lUjmsMxF/aRWr072NyzKBDlSdoijTWxJyqTnSK1mzG2VeJBvVtsdASCWjvCxYWdRkJBQk2OmjEa99XH2jEDnLRgjq5iUuNL5c3EadlRjWwzrYx82/MphZkWAsYEkUpKZFiDSpGRiNBlKhi3d1W7qoi34aDKJ2SUHFOjyowZcojVwYFVRmUXykcQ1+NZR9oxJxaNM+upRc3vP83xqvlVAGi2XUdVbDtuO6psjsPELYxJ39nIjKxYf70uEviCM7Jytwun/DVdbdaRRV2PfxzMI+Tj/FPEW5UqoyIXtcjVzltYaC4udRUtdpQng0Ryi+hjNh3+4X7a9facWUMWjykmzEplJ4mx4X0P0pjj9o8Qtizuzvq+KlKPGkY5ESDrNmN2y9UEdZdD1hodLca2bnNYE7RjBW7IC4suqgsOwL3j4U6ZjzZeUTNe2XOua/dlve/urGWlV8kQ9evQzvOac5rCQbUR75HVrHXKwa3xtV3nVY4THOZfnNec4rE86pzqmIeIMtzmvVxOo+NYjnVeritfnTEPEGjcrSoPLUrrUOLabFgtoARR6/3aftFS45mb2QT8tPrWZg2AkMhjyAHMShIvnUm4Ck/xLexHuB4GpvMK8T4iD6I9a4LWT/8Ab/YwCwueOnz9KqfCFlIJPWBGmh1FtD31neYU5hWGdG5cK0acN1VKgMwOWNEW0aqLI6updRo5uo7hqe+k26wbW6AlyxtEMtzk9lb6D7sfHWtx5hTmFRnN2PURpQ3TuNWXhl0VgMoYspsrCx1N+OutTuhesb5SrSM5DRgvdgQQHv3Ei9r20rZ+YU5jTMg4ajNQbdkFHW63fgRFbKLqSo62vsLr2WPfXn9mOqBn1WRn4Nl66hW4Nm7ON++tw5hTmFMyFmpuadJusCoGewESoLK3BXz69brC54G9qund28nKF9TKzkBSB1kyEAZrA2/itets5hTmNMyFmoaxhthhfaysBFyYCoEutwetY9Y6Du7e+qpdjLdMgVRGzNYpnBLLl7TpWy8wpzCmZEYpmpDdyyZcy2MSxteIE5VJIKa9Q6nv1sarOwSXzllLFybmIcOTMYHHjY6ntNbVzCnMKZkTjmajh92VTtDfdqvWS+qMGVtDwFh1eFeLuwuVBcdS9yqWzDJkAOumgsbcfdW38xpzGmZCzU3NQk3ZBjRQ1iihSQgAZVbMFZL9/vqtd3QJc+b+8Z7da92BBsc1u09lbZzCnMKZkLNTc1M7v/dlMyW5LkwRCA2W4PWN9Tp7tda8bdzqBFYBQ5a2Q63FusQwLEXNiT7jett5hTmNMyGPUNNl3VDKoL6rEiAhNCENxmGbrd31+WbKG3y7tPp3e6svzGnMKZkQ9KcupqibvgRlbjN1gHVMps7B2UgHUEi3w4VQm7pCZM6kcqXF0OhIsbHPmHxv2mtu5hTmFMyJx6hpr7qAhRn4RKhuGsQpJFgrC3Htv2VJGwF5XP1e8DJ1g2Yvnz345iTw91bTzCnMKZkMeo/M1XZmweRdmzBsyBT1SCbEkEksddTw0rJGGsxzCnMKZkYS0JSdWYU4c9hq20L9lj87VnuY05hU50YPhWzWpJGXip+mn6VaG0RfjW1cwqFj9jLIeTCAyOLDTVQdDIxHADjrxNgONZx4iH6kaJ8FrPsf7nKeXpXYv/D7CfyfrXtY/UNPZnu+nS3M9jYVZCGAYW4EAj9a5+205QSBLIACbAO1h8Na9pXP4fnU6ep5HnSs3iyeY3rTpWbxZPMb1pSvTRGqo6Vm8WTzG9adKzeLJ5jete0pRCp50rN4snmN606Vm8WTzG9aUpRCo6Vm8WTzG9adKzeLJ5jetKUohUdKzeLJ5jetOlZvFk8xvWlKUQqDtWbxZPMb1p0rN4snmN60pSiFR0rN4snmN606Vm8WTzG9aUpRCo6Vm8WTzG9aDas3iyeY3rXtKUQqedKzeLJ5jetOlZvFk8xvWlKUQqOlZvFk8xvWnSs3iyeY3rSlKIVHSs3iyeY3rTpWbxZPMb1pSlEKjpWbxZPMb1p0rN4snmN60pSiFR0rN4snmN606Vm8WTzG9aUpRCo6Vm8WTzG9adKzeLJ5jetKVNqFR0rN4snmN606Vm8WTzG9aUqKIVPG2rN4snmN61vOxogIlIABYAkgAEnvPea9pXn4hUijbp9SdSlK8hu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http://t1.gstatic.com/images?q=tbn:ANd9GcSPHV_QkrBLlQzpJv2JnT6rSc8I27taLo3HwFRlXrl1N19A2WCz-w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440" y="836712"/>
            <a:ext cx="6218140" cy="3327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7569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368152"/>
          </a:xfrm>
        </p:spPr>
        <p:txBody>
          <a:bodyPr/>
          <a:lstStyle/>
          <a:p>
            <a:r>
              <a:rPr lang="ru-RU" sz="2400" dirty="0" smtClean="0"/>
              <a:t>В 1974 году Шичко Геннадий Андреевич вошел во Всесоюзное трезвенническое движение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88640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3314" name="Picture 2" descr="http://www.spast.ru/shga/shga_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4500"/>
            <a:ext cx="6721227" cy="503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4987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960346"/>
            <a:ext cx="7592631" cy="1584176"/>
          </a:xfrm>
        </p:spPr>
        <p:txBody>
          <a:bodyPr/>
          <a:lstStyle/>
          <a:p>
            <a:r>
              <a:rPr lang="ru-RU" sz="2400" dirty="0"/>
              <a:t>Дом культуры завода </a:t>
            </a:r>
            <a:r>
              <a:rPr lang="ru-RU" sz="2400" dirty="0" smtClean="0"/>
              <a:t>«Корунд» </a:t>
            </a:r>
            <a:r>
              <a:rPr lang="ru-RU" sz="2400" dirty="0"/>
              <a:t>в </a:t>
            </a:r>
            <a:r>
              <a:rPr lang="ru-RU" sz="2400" dirty="0" smtClean="0"/>
              <a:t>Дзержинске, декабрь 1981 года, Всесоюзная конференция «Профилактика алкоголизма в промышленном городе»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88639"/>
            <a:ext cx="64008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4338" name="Picture 2" descr="http://dzer.ru/uploads/korund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7056057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908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Четвертый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2400" b="1" dirty="0"/>
              <a:t>Возрождение трезвеннического движения в СССР в 60-е годы </a:t>
            </a:r>
            <a:r>
              <a:rPr lang="en-US" sz="2400" b="1" dirty="0"/>
              <a:t>XX</a:t>
            </a:r>
            <a:r>
              <a:rPr lang="ru-RU" sz="2400" b="1" dirty="0"/>
              <a:t> века </a:t>
            </a:r>
            <a:endParaRPr lang="ru-RU" sz="2400" b="1" dirty="0" smtClean="0"/>
          </a:p>
          <a:p>
            <a:r>
              <a:rPr lang="ru-RU" sz="2400" b="1" dirty="0" smtClean="0"/>
              <a:t>Становление </a:t>
            </a:r>
            <a:r>
              <a:rPr lang="ru-RU" sz="2400" b="1" dirty="0"/>
              <a:t>движения за трезвость в 70-е годы </a:t>
            </a:r>
            <a:r>
              <a:rPr lang="en-US" sz="2400" b="1" dirty="0"/>
              <a:t>XX</a:t>
            </a:r>
            <a:r>
              <a:rPr lang="ru-RU" sz="2400" b="1" dirty="0"/>
              <a:t> века </a:t>
            </a:r>
            <a:endParaRPr lang="ru-RU" sz="2400" b="1" dirty="0" smtClean="0"/>
          </a:p>
          <a:p>
            <a:r>
              <a:rPr lang="ru-RU" sz="2400" b="1" dirty="0" smtClean="0"/>
              <a:t>Развитие </a:t>
            </a:r>
            <a:r>
              <a:rPr lang="ru-RU" sz="2400" b="1" dirty="0"/>
              <a:t>трезвеннического движения в СССР в 80-е годы </a:t>
            </a:r>
            <a:r>
              <a:rPr lang="en-US" sz="2400" b="1" dirty="0"/>
              <a:t>XX</a:t>
            </a:r>
            <a:r>
              <a:rPr lang="ru-RU" sz="2400" b="1" dirty="0"/>
              <a:t> века </a:t>
            </a:r>
            <a:endParaRPr lang="ru-RU" sz="2400" b="1" dirty="0" smtClean="0"/>
          </a:p>
          <a:p>
            <a:r>
              <a:rPr lang="ru-RU" sz="2400" b="1" dirty="0" smtClean="0"/>
              <a:t>Совершенствование </a:t>
            </a:r>
            <a:r>
              <a:rPr lang="ru-RU" sz="2400" b="1" dirty="0"/>
              <a:t>движения за трезвость в 90-е годы в Отечестве </a:t>
            </a:r>
          </a:p>
          <a:p>
            <a:r>
              <a:rPr lang="ru-RU" sz="2400" b="1" dirty="0" smtClean="0"/>
              <a:t>Многоаспектность </a:t>
            </a:r>
            <a:r>
              <a:rPr lang="ru-RU" sz="2400" b="1" dirty="0"/>
              <a:t>трезвеннического движения в начале </a:t>
            </a:r>
            <a:r>
              <a:rPr lang="en-US" sz="2400" b="1" dirty="0"/>
              <a:t>XXI</a:t>
            </a:r>
            <a:r>
              <a:rPr lang="ru-RU" sz="2400" b="1" dirty="0"/>
              <a:t> века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8892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369200"/>
          </a:xfrm>
        </p:spPr>
        <p:txBody>
          <a:bodyPr/>
          <a:lstStyle/>
          <a:p>
            <a:r>
              <a:rPr lang="ru-RU" sz="2800" dirty="0">
                <a:solidFill>
                  <a:schemeClr val="tx1"/>
                </a:solidFill>
                <a:effectLst/>
              </a:rPr>
              <a:t>Первые отряды "Юных друзей милиции" и "Юных </a:t>
            </a:r>
            <a:r>
              <a:rPr lang="ru-RU" sz="2800" dirty="0" err="1">
                <a:solidFill>
                  <a:schemeClr val="tx1"/>
                </a:solidFill>
                <a:effectLst/>
              </a:rPr>
              <a:t>дзержинцев</a:t>
            </a:r>
            <a:r>
              <a:rPr lang="ru-RU" sz="2800" dirty="0">
                <a:solidFill>
                  <a:schemeClr val="tx1"/>
                </a:solidFill>
                <a:effectLst/>
              </a:rPr>
              <a:t>" были созданы в 1963 году в г. Волгограде.</a:t>
            </a:r>
            <a:br>
              <a:rPr lang="ru-RU" sz="2800" dirty="0">
                <a:solidFill>
                  <a:schemeClr val="tx1"/>
                </a:solidFill>
                <a:effectLst/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990600"/>
            <a:ext cx="2084635" cy="307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052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440160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  <a:effectLst/>
              </a:rPr>
              <a:t>В конце </a:t>
            </a:r>
            <a:r>
              <a:rPr lang="ru-RU" sz="2000" dirty="0">
                <a:solidFill>
                  <a:schemeClr val="tx1"/>
                </a:solidFill>
                <a:effectLst/>
              </a:rPr>
              <a:t>60-х годов в 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Оренбурге, </a:t>
            </a:r>
            <a:r>
              <a:rPr lang="ru-RU" sz="2000" dirty="0">
                <a:solidFill>
                  <a:schemeClr val="tx1"/>
                </a:solidFill>
                <a:effectLst/>
              </a:rPr>
              <a:t>по инициативе Михаила 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Пономарева, </a:t>
            </a:r>
            <a:r>
              <a:rPr lang="ru-RU" sz="2000" dirty="0">
                <a:solidFill>
                  <a:schemeClr val="tx1"/>
                </a:solidFill>
                <a:effectLst/>
              </a:rPr>
              <a:t>стали формироваться молодежные организации "Отряды молодых </a:t>
            </a:r>
            <a:r>
              <a:rPr lang="ru-RU" sz="2000" dirty="0" err="1">
                <a:solidFill>
                  <a:schemeClr val="tx1"/>
                </a:solidFill>
                <a:effectLst/>
              </a:rPr>
              <a:t>совершенцев</a:t>
            </a:r>
            <a:r>
              <a:rPr lang="ru-RU" sz="2000" dirty="0">
                <a:solidFill>
                  <a:schemeClr val="tx1"/>
                </a:solidFill>
                <a:effectLst/>
              </a:rPr>
              <a:t>".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352928" cy="4968552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 descr="Описание: http://trezvstav.narod.ru/pictures/golub4small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6632"/>
            <a:ext cx="6192687" cy="44934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7827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369200"/>
          </a:xfrm>
        </p:spPr>
        <p:txBody>
          <a:bodyPr/>
          <a:lstStyle/>
          <a:p>
            <a:r>
              <a:rPr lang="ru-RU" sz="2400" dirty="0" smtClean="0">
                <a:effectLst/>
              </a:rPr>
              <a:t>Клуб </a:t>
            </a:r>
            <a:r>
              <a:rPr lang="ru-RU" sz="2400" dirty="0">
                <a:effectLst/>
              </a:rPr>
              <a:t>трезвости «Аве вита» был создан в г. Клайпеде в конце 60-х гг</a:t>
            </a:r>
            <a:r>
              <a:rPr lang="ru-RU" sz="2400" dirty="0" smtClean="0">
                <a:effectLst/>
              </a:rPr>
              <a:t>.</a:t>
            </a:r>
            <a:r>
              <a:rPr lang="ru-RU" sz="2400" dirty="0">
                <a:effectLst/>
              </a:rPr>
              <a:t> </a:t>
            </a:r>
            <a:r>
              <a:rPr lang="ru-RU" sz="2400" dirty="0" smtClean="0">
                <a:effectLst/>
              </a:rPr>
              <a:t/>
            </a:r>
            <a:br>
              <a:rPr lang="ru-RU" sz="2400" dirty="0" smtClean="0">
                <a:effectLst/>
              </a:rPr>
            </a:br>
            <a:r>
              <a:rPr lang="ru-RU" sz="2400" dirty="0" smtClean="0">
                <a:effectLst/>
              </a:rPr>
              <a:t>Бояров </a:t>
            </a:r>
            <a:r>
              <a:rPr lang="ru-RU" sz="2400" dirty="0" err="1">
                <a:effectLst/>
              </a:rPr>
              <a:t>Эваристо</a:t>
            </a:r>
            <a:r>
              <a:rPr lang="ru-RU" sz="2400" dirty="0">
                <a:effectLst/>
              </a:rPr>
              <a:t> </a:t>
            </a:r>
            <a:r>
              <a:rPr lang="ru-RU" sz="2400" dirty="0" err="1" smtClean="0">
                <a:effectLst/>
              </a:rPr>
              <a:t>Исидорович</a:t>
            </a:r>
            <a:r>
              <a:rPr lang="ru-RU" sz="2400" dirty="0" smtClean="0">
                <a:effectLst/>
              </a:rPr>
              <a:t>.</a:t>
            </a:r>
            <a:endParaRPr lang="ru-RU" sz="2400" dirty="0"/>
          </a:p>
        </p:txBody>
      </p:sp>
      <p:pic>
        <p:nvPicPr>
          <p:cNvPr id="4" name="Объект 3" descr="Бояров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32656"/>
            <a:ext cx="5904655" cy="39604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4355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5013176"/>
            <a:ext cx="8054280" cy="1656184"/>
          </a:xfrm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  <a:effectLst/>
              </a:rPr>
              <a:t>В Горьковской (Нижегородской) области в 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конце 60-х гг. </a:t>
            </a:r>
            <a:r>
              <a:rPr lang="ru-RU" sz="2000" dirty="0">
                <a:solidFill>
                  <a:schemeClr val="tx1"/>
                </a:solidFill>
                <a:effectLst/>
              </a:rPr>
              <a:t>была попытка создания Партии 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трезвости, </a:t>
            </a:r>
            <a:r>
              <a:rPr lang="ru-RU" sz="2000" dirty="0">
                <a:solidFill>
                  <a:schemeClr val="tx1"/>
                </a:solidFill>
                <a:effectLst/>
              </a:rPr>
              <a:t>которая затем была реорганизована в Коммунистическую организацию против сквернословия, курения и пьянства (</a:t>
            </a:r>
            <a:r>
              <a:rPr lang="ru-RU" sz="2000" dirty="0" err="1">
                <a:solidFill>
                  <a:schemeClr val="tx1"/>
                </a:solidFill>
                <a:effectLst/>
              </a:rPr>
              <a:t>КОПСКиП</a:t>
            </a:r>
            <a:r>
              <a:rPr lang="ru-RU" sz="2000" dirty="0">
                <a:solidFill>
                  <a:schemeClr val="tx1"/>
                </a:solidFill>
                <a:effectLst/>
              </a:rPr>
              <a:t>).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8568952" cy="46805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Александр Николаевич\Documents\Фото служебные\Маюров А.Н. - комсомол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336" y="525774"/>
            <a:ext cx="2787768" cy="437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3316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25184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  <a:effectLst/>
              </a:rPr>
              <a:t>Яков </a:t>
            </a:r>
            <a:r>
              <a:rPr lang="ru-RU" sz="2000" dirty="0" err="1" smtClean="0">
                <a:solidFill>
                  <a:schemeClr val="tx1"/>
                </a:solidFill>
                <a:effectLst/>
              </a:rPr>
              <a:t>Карпович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effectLst/>
              </a:rPr>
              <a:t>Кокушкин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, </a:t>
            </a:r>
            <a:r>
              <a:rPr lang="ru-RU" sz="2000" dirty="0">
                <a:solidFill>
                  <a:schemeClr val="tx1"/>
                </a:solidFill>
                <a:effectLst/>
              </a:rPr>
              <a:t>в газете «Правда» / «Пьянство – нетерпимо» - 1965 год и «Если взяться по-рабочему» - 1970 год/, а также формирование в 1968 году в г. Горьком Российского оргкомитета по созданию Общества трезвости России.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321" y="20258"/>
            <a:ext cx="3098855" cy="4186617"/>
          </a:xfrm>
        </p:spPr>
      </p:pic>
    </p:spTree>
    <p:extLst>
      <p:ext uri="{BB962C8B-B14F-4D97-AF65-F5344CB8AC3E}">
        <p14:creationId xmlns:p14="http://schemas.microsoft.com/office/powerpoint/2010/main" val="1023257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97192"/>
          </a:xfrm>
        </p:spPr>
        <p:txBody>
          <a:bodyPr/>
          <a:lstStyle/>
          <a:p>
            <a:r>
              <a:rPr lang="ru-RU" sz="2400" dirty="0" smtClean="0">
                <a:effectLst/>
              </a:rPr>
              <a:t>Социолог </a:t>
            </a:r>
            <a:r>
              <a:rPr lang="ru-RU" sz="2400" dirty="0">
                <a:effectLst/>
              </a:rPr>
              <a:t>из г. Орла </a:t>
            </a:r>
            <a:r>
              <a:rPr lang="ru-RU" sz="2400" dirty="0" smtClean="0">
                <a:effectLst/>
              </a:rPr>
              <a:t>Игорь Александрович </a:t>
            </a:r>
            <a:r>
              <a:rPr lang="ru-RU" sz="2400" dirty="0" err="1">
                <a:effectLst/>
              </a:rPr>
              <a:t>Красноносов</a:t>
            </a:r>
            <a:r>
              <a:rPr lang="ru-RU" sz="2400" dirty="0">
                <a:effectLst/>
              </a:rPr>
              <a:t> создал свою знаменитую работу «Тропинка в трезвость</a:t>
            </a:r>
            <a:r>
              <a:rPr lang="ru-RU" sz="2400" dirty="0" smtClean="0">
                <a:effectLst/>
              </a:rPr>
              <a:t>» (середина 60-х гг. </a:t>
            </a:r>
            <a:r>
              <a:rPr lang="en-US" sz="2400" dirty="0" smtClean="0">
                <a:effectLst/>
              </a:rPr>
              <a:t>XX</a:t>
            </a:r>
            <a:r>
              <a:rPr lang="ru-RU" sz="2400" dirty="0" smtClean="0">
                <a:effectLst/>
              </a:rPr>
              <a:t> в.).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035" y="115888"/>
            <a:ext cx="2824729" cy="4090987"/>
          </a:xfrm>
        </p:spPr>
      </p:pic>
    </p:spTree>
    <p:extLst>
      <p:ext uri="{BB962C8B-B14F-4D97-AF65-F5344CB8AC3E}">
        <p14:creationId xmlns:p14="http://schemas.microsoft.com/office/powerpoint/2010/main" val="23038139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707</Words>
  <Application>Microsoft Office PowerPoint</Application>
  <PresentationFormat>Экран (4:3)</PresentationFormat>
  <Paragraphs>38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Воздушный поток</vt:lpstr>
      <vt:lpstr>Профессор А.Н. Маюров  ИСТОРИЯ СОВРЕМЕННОГО ТРЕЗВЕННИЧЕСКОГО ДВИЖЕНИЯ В ОТЕЧЕСТВЕ (1960 – начало 1970 гг.)</vt:lpstr>
      <vt:lpstr>Презентация PowerPoint</vt:lpstr>
      <vt:lpstr>Четвертый этап</vt:lpstr>
      <vt:lpstr>Первые отряды "Юных друзей милиции" и "Юных дзержинцев" были созданы в 1963 году в г. Волгограде. </vt:lpstr>
      <vt:lpstr>В конце 60-х годов в Оренбурге, по инициативе Михаила Пономарева, стали формироваться молодежные организации "Отряды молодых совершенцев". </vt:lpstr>
      <vt:lpstr>Клуб трезвости «Аве вита» был создан в г. Клайпеде в конце 60-х гг.  Бояров Эваристо Исидорович.</vt:lpstr>
      <vt:lpstr>В Горьковской (Нижегородской) области в конце 60-х гг. была попытка создания Партии трезвости, которая затем была реорганизована в Коммунистическую организацию против сквернословия, курения и пьянства (КОПСКиП). </vt:lpstr>
      <vt:lpstr>Яков Карпович Кокушкин, в газете «Правда» / «Пьянство – нетерпимо» - 1965 год и «Если взяться по-рабочему» - 1970 год/, а также формирование в 1968 году в г. Горьком Российского оргкомитета по созданию Общества трезвости России.</vt:lpstr>
      <vt:lpstr>Социолог из г. Орла Игорь Александрович Красноносов создал свою знаменитую работу «Тропинка в трезвость» (середина 60-х гг. XX в.).</vt:lpstr>
      <vt:lpstr>Я.К. Кокушкин в период второго подъема трезвеннического движения в нашем Отечестве</vt:lpstr>
      <vt:lpstr>Я.К. Кокушкин в период третьего трезвеннического подъема в нашем Отечестве</vt:lpstr>
      <vt:lpstr>Записка горьковчан "Предложения по организации всенародной борьбы за трезвость" (1972 год) На фото: Я.К. Кокушкин с Н.Н. Басовым</vt:lpstr>
      <vt:lpstr>В 1970 в Тарту (Эстония), по инициативе проф. Юрия Мартыновича Саармы, был создан клуб трезвости «Антибахус». Председателем клуба являлся Эйно Колга. </vt:lpstr>
      <vt:lpstr>«Аметист» - один из первых в СССР клубов трезвости. Был создан в нач. 70 гг. XX в. В Киеве по инициативе ветерана трезвеннического движения в СССР и Украине Миролюбовой Анфисы Федоровны.</vt:lpstr>
      <vt:lpstr>Булька Йозас – ксендз, лидер трезвеннического движения Литвы и Беларуси. Создатель в начале 70-х гг. первых в Вильнюсе клубов трезвости "Шальтинис" и "Шейма". </vt:lpstr>
      <vt:lpstr>"Ажуолас" - антиалкогольный клуб в г. Рокишкис Литвы. Создан в 1975 по инициативе врача-нарколога Б. Вайчюнаса. Председателем клуба являлся И. Войчанас.</vt:lpstr>
      <vt:lpstr>"Аметист" - клуб трезвости в Риге /Латвия/. Создан в середине 70-х гг. по ини­циативе врача-нарколога, публициста и активного деятеля трезвенни­ческого движения Эмилиана Донатовича Брокана </vt:lpstr>
      <vt:lpstr>В середине 70-х гг. в Нижнем Тагиле был создан клуб трезвости "Исток" (председатель клуба - Лилия Алексеевна Ушакова)</vt:lpstr>
      <vt:lpstr>В 1973 году, по инициативе активистов трезвеннического движения в СССР, был проведен в Новосибирске, в журнале «ЭКО» («Экономика и организация промышленного производства») Всесоюзный круглый стол «Экономика алкоголизма». В нем участвовали: социолог  Красноносов, демограф Урланис, экономист Сонин, медик Энтин, комсомольский работник Маюров и др. </vt:lpstr>
      <vt:lpstr>Весной 1973 года в Горьком (Нижнем Новгороде) в СССР состоялась первая трезвая комсомольско-молодежная свадьба. Затем было очень много последователей.</vt:lpstr>
      <vt:lpstr>Для активизации трезвеннического движения в 70-е годы немало сделали средства массовой информации и в частности Всеукраинская «Рабочая газета» (журналист Смага и активист трезвеннического движения Миролюбова)</vt:lpstr>
      <vt:lpstr>Горьковская комсомольско-молодежная газета "Ленинская смена" (г. Горький). Кокушкин Я.К., Ляпидовский В.Г., Маюров А.Н. и другие.</vt:lpstr>
      <vt:lpstr>Газета «Южная правда» (г. Николаев). Страница «Уроки трезвости». Руководитель проекта Рязанцев Виталий Александрович, нарколог, публицист</vt:lpstr>
      <vt:lpstr>Газета «Ленинградский рабочий», журналистка Дурасова Т.Б., активист трезвеннического движения Федоров Ю.Н., Супицкий Г. и другие</vt:lpstr>
      <vt:lpstr>Газета «Высокогорский горняк» (г. Нижний Тагил). Главный редактор Ушакова Лилия Алексеевна</vt:lpstr>
      <vt:lpstr>Клуб трезвости при газете «Магаданская правда». Главный активист трезвеннического движения Кузьмина Людмила Алексеевна</vt:lpstr>
      <vt:lpstr>В 1974 году Шичко Геннадий Андреевич вошел во Всесоюзное трезвенническое движение</vt:lpstr>
      <vt:lpstr>Дом культуры завода «Корунд» в Дзержинске, декабрь 1981 года, Всесоюзная конференция «Профилактика алкоголизма в промышленном городе»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Профессор А.Н. Маюров  ИСТОРИЯ СОВРЕМЕННОГО ТРЕЗВЕННИЧЕСКОГО ДВИЖЕНИЯ В ОТЕЧЕСТВЕ</dc:title>
  <dc:creator>Александр Николаевич</dc:creator>
  <cp:lastModifiedBy>Александр Николаевич</cp:lastModifiedBy>
  <cp:revision>21</cp:revision>
  <dcterms:created xsi:type="dcterms:W3CDTF">2013-06-12T03:23:31Z</dcterms:created>
  <dcterms:modified xsi:type="dcterms:W3CDTF">2013-06-24T05:30:31Z</dcterms:modified>
</cp:coreProperties>
</file>